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5"/>
  </p:notesMasterIdLst>
  <p:handoutMasterIdLst>
    <p:handoutMasterId r:id="rId16"/>
  </p:handoutMasterIdLst>
  <p:sldIdLst>
    <p:sldId id="256" r:id="rId2"/>
    <p:sldId id="447" r:id="rId3"/>
    <p:sldId id="449" r:id="rId4"/>
    <p:sldId id="450" r:id="rId5"/>
    <p:sldId id="451" r:id="rId6"/>
    <p:sldId id="455" r:id="rId7"/>
    <p:sldId id="456" r:id="rId8"/>
    <p:sldId id="452" r:id="rId9"/>
    <p:sldId id="453" r:id="rId10"/>
    <p:sldId id="454" r:id="rId11"/>
    <p:sldId id="458" r:id="rId12"/>
    <p:sldId id="442" r:id="rId13"/>
    <p:sldId id="457" r:id="rId14"/>
  </p:sldIdLst>
  <p:sldSz cx="12192000" cy="6858000"/>
  <p:notesSz cx="6888163" cy="100203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24" autoAdjust="0"/>
    <p:restoredTop sz="92294" autoAdjust="0"/>
  </p:normalViewPr>
  <p:slideViewPr>
    <p:cSldViewPr>
      <p:cViewPr varScale="1">
        <p:scale>
          <a:sx n="67" d="100"/>
          <a:sy n="67" d="100"/>
        </p:scale>
        <p:origin x="-1014" y="-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038B18A4-7DB8-4F03-A5C6-F95DBF67DF8A}" type="datetimeFigureOut">
              <a:rPr lang="pt-BR" smtClean="0"/>
              <a:pPr/>
              <a:t>29/05/2020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B628EE2B-7E78-4F6B-91AD-4E78637095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275D09BD-165D-40A3-A0BF-F553DD17A203}" type="datetimeFigureOut">
              <a:rPr lang="pt-BR" smtClean="0"/>
              <a:pPr/>
              <a:t>29/05/2020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86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38200D5C-386F-4C18-9417-339EB16B7FC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03A50-A4A8-42C1-B744-11D2AF5ED854}" type="datetime1">
              <a:rPr lang="pt-BR" smtClean="0"/>
              <a:pPr/>
              <a:t>29/05/2020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2D1FE-8950-4D57-B31C-ECDEB9075F45}" type="datetime1">
              <a:rPr lang="pt-BR" smtClean="0"/>
              <a:pPr/>
              <a:t>29/05/2020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03DA6-A8D7-4ECE-A519-56E23437ECA6}" type="datetime1">
              <a:rPr lang="pt-BR" smtClean="0"/>
              <a:pPr/>
              <a:t>29/05/2020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E15EE-80EC-4101-AFC8-8981C7D0CA1B}" type="datetime1">
              <a:rPr lang="pt-BR" smtClean="0"/>
              <a:pPr/>
              <a:t>29/05/2020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DE357-5FED-433A-B277-CE163FD78AE3}" type="datetime1">
              <a:rPr lang="pt-BR" smtClean="0"/>
              <a:pPr/>
              <a:t>29/05/2020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93DA-2946-4EFB-9AAC-8C9E5137CE9F}" type="datetime1">
              <a:rPr lang="pt-BR" smtClean="0"/>
              <a:pPr/>
              <a:t>29/05/2020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965BA-B132-4169-97A4-2C4B35B6F0C3}" type="datetime1">
              <a:rPr lang="pt-BR" smtClean="0"/>
              <a:pPr/>
              <a:t>29/05/2020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34C3E-5BE0-4FC9-AEA6-343A4DA4343E}" type="datetime1">
              <a:rPr lang="pt-BR" smtClean="0"/>
              <a:pPr/>
              <a:t>29/05/2020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DAD5D-310E-44B0-91D7-842A72C20B10}" type="datetime1">
              <a:rPr lang="pt-BR" smtClean="0"/>
              <a:pPr/>
              <a:t>29/05/2020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E2BCF-1392-416D-BB83-A83CDF482073}" type="datetime1">
              <a:rPr lang="pt-BR" smtClean="0"/>
              <a:pPr/>
              <a:t>29/05/2020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8F197-3D0B-4DC9-A37A-FC17DF326BF1}" type="datetime1">
              <a:rPr lang="pt-BR" smtClean="0"/>
              <a:pPr/>
              <a:t>29/05/2020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8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11217-EB18-4F1D-BCCA-6E9CA42797EE}" type="datetime1">
              <a:rPr lang="pt-BR" smtClean="0"/>
              <a:pPr/>
              <a:t>29/05/2020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452398" y="404664"/>
            <a:ext cx="11215766" cy="6048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57852" y="4365104"/>
            <a:ext cx="7416824" cy="704148"/>
          </a:xfrm>
        </p:spPr>
        <p:txBody>
          <a:bodyPr>
            <a:normAutofit fontScale="90000"/>
          </a:bodyPr>
          <a:lstStyle/>
          <a:p>
            <a:r>
              <a:rPr lang="pt-BR" sz="6000" b="1" dirty="0" smtClean="0">
                <a:solidFill>
                  <a:srgbClr val="FF0000"/>
                </a:solidFill>
              </a:rPr>
              <a:t>Impedâncias em </a:t>
            </a:r>
            <a:r>
              <a:rPr lang="pt-BR" sz="6000" b="1" dirty="0" err="1" smtClean="0">
                <a:solidFill>
                  <a:srgbClr val="FF0000"/>
                </a:solidFill>
              </a:rPr>
              <a:t>C.A.</a:t>
            </a:r>
            <a:endParaRPr lang="pt-BR" sz="6000" b="1" dirty="0">
              <a:solidFill>
                <a:srgbClr val="FF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453958" y="5715016"/>
            <a:ext cx="3082202" cy="536878"/>
          </a:xfrm>
        </p:spPr>
        <p:txBody>
          <a:bodyPr>
            <a:normAutofit/>
          </a:bodyPr>
          <a:lstStyle/>
          <a:p>
            <a:r>
              <a:rPr lang="en-US" sz="2000" b="1" i="1" dirty="0">
                <a:solidFill>
                  <a:srgbClr val="FF0000"/>
                </a:solidFill>
              </a:rPr>
              <a:t>Prof. Eng. </a:t>
            </a:r>
            <a:r>
              <a:rPr lang="en-US" sz="2000" b="1" i="1" dirty="0" err="1">
                <a:solidFill>
                  <a:srgbClr val="FF0000"/>
                </a:solidFill>
              </a:rPr>
              <a:t>Edson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Simioni</a:t>
            </a:r>
            <a:endParaRPr lang="en-US" sz="2000" b="1" i="1" dirty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</a:t>
            </a:fld>
            <a:endParaRPr lang="pt-BR"/>
          </a:p>
        </p:txBody>
      </p:sp>
      <p:pic>
        <p:nvPicPr>
          <p:cNvPr id="10" name="Imagem 9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3938" y="620688"/>
            <a:ext cx="3240360" cy="936104"/>
          </a:xfrm>
          <a:prstGeom prst="rect">
            <a:avLst/>
          </a:prstGeom>
        </p:spPr>
      </p:pic>
      <p:pic>
        <p:nvPicPr>
          <p:cNvPr id="7" name="Imagem 6" descr="Resistor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588" y="2000240"/>
            <a:ext cx="2357454" cy="2189064"/>
          </a:xfrm>
          <a:prstGeom prst="rect">
            <a:avLst/>
          </a:prstGeom>
        </p:spPr>
      </p:pic>
      <p:pic>
        <p:nvPicPr>
          <p:cNvPr id="12" name="Imagem 11" descr="Capacitores 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95736" y="2071678"/>
            <a:ext cx="2713262" cy="1428760"/>
          </a:xfrm>
          <a:prstGeom prst="rect">
            <a:avLst/>
          </a:prstGeom>
        </p:spPr>
      </p:pic>
      <p:pic>
        <p:nvPicPr>
          <p:cNvPr id="13" name="Imagem 12" descr="Indutore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24760" y="2143116"/>
            <a:ext cx="2643206" cy="1837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2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595274" y="908721"/>
            <a:ext cx="7416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>
                <a:solidFill>
                  <a:srgbClr val="FF0000"/>
                </a:solidFill>
              </a:rPr>
              <a:t>1. </a:t>
            </a:r>
            <a:r>
              <a:rPr lang="pt-BR" sz="2200" b="1" dirty="0" smtClean="0">
                <a:solidFill>
                  <a:srgbClr val="FF0000"/>
                </a:solidFill>
              </a:rPr>
              <a:t>Introdução: O que é uma Impedância?</a:t>
            </a:r>
            <a:endParaRPr lang="pt-BR" sz="2200" dirty="0">
              <a:solidFill>
                <a:srgbClr val="FF0000"/>
              </a:solidFill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9416" y="1628800"/>
            <a:ext cx="9324975" cy="3057525"/>
          </a:xfrm>
          <a:prstGeom prst="rect">
            <a:avLst/>
          </a:prstGeom>
          <a:noFill/>
          <a:ln w="635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4" name="Picture 3" descr="E:\Simioni\ETEC Jorge Street SCS\2020\1.o semestre\1.o DN Eletrônica - Eletrônica Básica\Aulas Online\Aula 2\Imagens\Sorris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56040" y="4797152"/>
            <a:ext cx="2051298" cy="1538474"/>
          </a:xfrm>
          <a:prstGeom prst="rect">
            <a:avLst/>
          </a:prstGeom>
          <a:noFill/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4511824" y="130622"/>
            <a:ext cx="460851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Impedâncias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3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sp>
        <p:nvSpPr>
          <p:cNvPr id="10" name="Retângulo 9"/>
          <p:cNvSpPr/>
          <p:nvPr/>
        </p:nvSpPr>
        <p:spPr>
          <a:xfrm>
            <a:off x="595274" y="908721"/>
            <a:ext cx="7416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>
                <a:solidFill>
                  <a:srgbClr val="FF0000"/>
                </a:solidFill>
              </a:rPr>
              <a:t>2</a:t>
            </a:r>
            <a:r>
              <a:rPr lang="pt-BR" sz="2200" b="1" dirty="0" smtClean="0">
                <a:solidFill>
                  <a:srgbClr val="FF0000"/>
                </a:solidFill>
              </a:rPr>
              <a:t>. Unidade de Medida:</a:t>
            </a:r>
            <a:endParaRPr lang="pt-BR" sz="2200" dirty="0">
              <a:solidFill>
                <a:srgbClr val="FF0000"/>
              </a:solidFill>
            </a:endParaRPr>
          </a:p>
        </p:txBody>
      </p:sp>
      <p:pic>
        <p:nvPicPr>
          <p:cNvPr id="14" name="Imagem 13" descr="Impedancia 1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99456" y="1630049"/>
            <a:ext cx="9361040" cy="4031199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67808" y="4543400"/>
            <a:ext cx="6953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Conector reto 16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m 18" descr="ETEC JS LOGO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4511824" y="130622"/>
            <a:ext cx="460851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Impedâncias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4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sp>
        <p:nvSpPr>
          <p:cNvPr id="10" name="Retângulo 9"/>
          <p:cNvSpPr/>
          <p:nvPr/>
        </p:nvSpPr>
        <p:spPr>
          <a:xfrm>
            <a:off x="595274" y="908721"/>
            <a:ext cx="7416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>
                <a:solidFill>
                  <a:srgbClr val="FF0000"/>
                </a:solidFill>
              </a:rPr>
              <a:t>3</a:t>
            </a:r>
            <a:r>
              <a:rPr lang="pt-BR" sz="2200" b="1" dirty="0" smtClean="0">
                <a:solidFill>
                  <a:srgbClr val="FF0000"/>
                </a:solidFill>
              </a:rPr>
              <a:t>. Definição de Impedância:</a:t>
            </a:r>
            <a:endParaRPr lang="pt-BR" sz="2200" dirty="0">
              <a:solidFill>
                <a:srgbClr val="FF0000"/>
              </a:solidFill>
            </a:endParaRPr>
          </a:p>
        </p:txBody>
      </p:sp>
      <p:pic>
        <p:nvPicPr>
          <p:cNvPr id="17" name="Imagem 16" descr="Sem títul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99456" y="1575573"/>
            <a:ext cx="8802329" cy="4229691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18" name="Conector reto 17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m 19" descr="ETEC JS LOGO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4511824" y="130622"/>
            <a:ext cx="460851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Impedâncias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5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sp>
        <p:nvSpPr>
          <p:cNvPr id="14" name="Retângulo 13"/>
          <p:cNvSpPr/>
          <p:nvPr/>
        </p:nvSpPr>
        <p:spPr>
          <a:xfrm>
            <a:off x="595274" y="908721"/>
            <a:ext cx="7416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>
                <a:solidFill>
                  <a:srgbClr val="FF0000"/>
                </a:solidFill>
              </a:rPr>
              <a:t>3</a:t>
            </a:r>
            <a:r>
              <a:rPr lang="pt-BR" sz="2200" b="1" dirty="0" smtClean="0">
                <a:solidFill>
                  <a:srgbClr val="FF0000"/>
                </a:solidFill>
              </a:rPr>
              <a:t>. Definição de Impedância:</a:t>
            </a:r>
            <a:endParaRPr lang="pt-BR" sz="2200" dirty="0">
              <a:solidFill>
                <a:srgbClr val="FF0000"/>
              </a:solidFill>
            </a:endParaRPr>
          </a:p>
        </p:txBody>
      </p:sp>
      <p:pic>
        <p:nvPicPr>
          <p:cNvPr id="17" name="Imagem 16" descr="Sem título 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51967" y="1404610"/>
            <a:ext cx="8332465" cy="4688686"/>
          </a:xfrm>
          <a:prstGeom prst="rect">
            <a:avLst/>
          </a:prstGeom>
        </p:spPr>
      </p:pic>
      <p:cxnSp>
        <p:nvCxnSpPr>
          <p:cNvPr id="18" name="Conector reto 17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m 19" descr="ETEC JS LOGO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4511824" y="130622"/>
            <a:ext cx="460851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Impedâncias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sp>
        <p:nvSpPr>
          <p:cNvPr id="14" name="Retângulo 13"/>
          <p:cNvSpPr/>
          <p:nvPr/>
        </p:nvSpPr>
        <p:spPr>
          <a:xfrm>
            <a:off x="595274" y="908721"/>
            <a:ext cx="7416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>
                <a:solidFill>
                  <a:srgbClr val="FF0000"/>
                </a:solidFill>
              </a:rPr>
              <a:t>3</a:t>
            </a:r>
            <a:r>
              <a:rPr lang="pt-BR" sz="2200" b="1" dirty="0" smtClean="0">
                <a:solidFill>
                  <a:srgbClr val="FF0000"/>
                </a:solidFill>
              </a:rPr>
              <a:t>. Definição de Impedância: </a:t>
            </a:r>
            <a:endParaRPr lang="pt-BR" sz="2200" dirty="0">
              <a:solidFill>
                <a:srgbClr val="FF0000"/>
              </a:solidFill>
            </a:endParaRPr>
          </a:p>
        </p:txBody>
      </p:sp>
      <p:pic>
        <p:nvPicPr>
          <p:cNvPr id="11" name="Imagem 10" descr="Sem título 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5400" y="2074515"/>
            <a:ext cx="4381500" cy="351472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6" name="CaixaDeTexto 15"/>
          <p:cNvSpPr txBox="1"/>
          <p:nvPr/>
        </p:nvSpPr>
        <p:spPr>
          <a:xfrm>
            <a:off x="5591944" y="2420888"/>
            <a:ext cx="4824536" cy="20313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Se tivermos uma condição onde XL=XC, seus efeitos reativos se anularão e a impedância será igual a Resistência.</a:t>
            </a:r>
          </a:p>
          <a:p>
            <a:pPr algn="just"/>
            <a:r>
              <a:rPr lang="pt-BR" dirty="0" smtClean="0"/>
              <a:t>Vale lembrar que quando temos as reatâncias Indutivas e capacitivas com mesmos valores em módulo, estaremos diante da frequência de ressonância do circuito.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7248128" y="4954835"/>
            <a:ext cx="1296144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 smtClean="0"/>
              <a:t>Z = R (</a:t>
            </a:r>
            <a:r>
              <a:rPr lang="el-GR" sz="2400" b="1" dirty="0" smtClean="0"/>
              <a:t>Ω</a:t>
            </a:r>
            <a:r>
              <a:rPr lang="pt-BR" sz="2400" b="1" smtClean="0"/>
              <a:t>)</a:t>
            </a:r>
            <a:endParaRPr lang="pt-BR" sz="2400" b="1" dirty="0" smtClean="0"/>
          </a:p>
        </p:txBody>
      </p:sp>
      <p:sp>
        <p:nvSpPr>
          <p:cNvPr id="18" name="CaixaDeTexto 17"/>
          <p:cNvSpPr txBox="1"/>
          <p:nvPr/>
        </p:nvSpPr>
        <p:spPr>
          <a:xfrm>
            <a:off x="767408" y="4450779"/>
            <a:ext cx="1152128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 smtClean="0"/>
              <a:t>XL= XC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623392" y="1341929"/>
            <a:ext cx="74168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3</a:t>
            </a:r>
            <a:r>
              <a:rPr lang="pt-BR" sz="2000" dirty="0" smtClean="0">
                <a:solidFill>
                  <a:srgbClr val="FF0000"/>
                </a:solidFill>
              </a:rPr>
              <a:t>. 1 Reatância Indutiva (XL) igual a Reatância Capacitiva (XC): </a:t>
            </a:r>
            <a:endParaRPr lang="pt-BR" sz="2000" dirty="0">
              <a:solidFill>
                <a:srgbClr val="FF0000"/>
              </a:solidFill>
            </a:endParaRPr>
          </a:p>
        </p:txBody>
      </p:sp>
      <p:cxnSp>
        <p:nvCxnSpPr>
          <p:cNvPr id="20" name="Conector reto 19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m 21" descr="ETEC JS LOGO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4511824" y="130622"/>
            <a:ext cx="460851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Impedâncias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sp>
        <p:nvSpPr>
          <p:cNvPr id="14" name="Retângulo 13"/>
          <p:cNvSpPr/>
          <p:nvPr/>
        </p:nvSpPr>
        <p:spPr>
          <a:xfrm>
            <a:off x="595274" y="908721"/>
            <a:ext cx="7416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>
                <a:solidFill>
                  <a:srgbClr val="FF0000"/>
                </a:solidFill>
              </a:rPr>
              <a:t>3</a:t>
            </a:r>
            <a:r>
              <a:rPr lang="pt-BR" sz="2200" b="1" dirty="0" smtClean="0">
                <a:solidFill>
                  <a:srgbClr val="FF0000"/>
                </a:solidFill>
              </a:rPr>
              <a:t>. Definição de Impedância: </a:t>
            </a:r>
            <a:endParaRPr lang="pt-BR" sz="2200" dirty="0">
              <a:solidFill>
                <a:srgbClr val="FF0000"/>
              </a:solidFill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5663952" y="2204864"/>
            <a:ext cx="4824536" cy="14773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Se tivermos uma condição onde R=0 a impedância do circuito será igual ao resultado da Reatância Equivalente (</a:t>
            </a:r>
            <a:r>
              <a:rPr lang="pt-BR" dirty="0" err="1" smtClean="0"/>
              <a:t>Req</a:t>
            </a:r>
            <a:r>
              <a:rPr lang="pt-BR" dirty="0" smtClean="0"/>
              <a:t>=XL-XC) e poderá ser igual a zero, caso estejamos trabalhando na frequência de ressonância. (XL=XC)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7248128" y="4954835"/>
            <a:ext cx="2016224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 smtClean="0"/>
              <a:t>Z = XL-XC (</a:t>
            </a:r>
            <a:r>
              <a:rPr lang="el-GR" sz="2400" b="1" dirty="0" smtClean="0"/>
              <a:t>Ω</a:t>
            </a:r>
            <a:r>
              <a:rPr lang="pt-BR" sz="2400" b="1" dirty="0" smtClean="0"/>
              <a:t>)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623392" y="1341929"/>
            <a:ext cx="74168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3</a:t>
            </a:r>
            <a:r>
              <a:rPr lang="pt-BR" sz="2000" dirty="0" smtClean="0">
                <a:solidFill>
                  <a:srgbClr val="FF0000"/>
                </a:solidFill>
              </a:rPr>
              <a:t>. 2 Resistência igual a zero: </a:t>
            </a:r>
            <a:endParaRPr lang="pt-BR" sz="2000" dirty="0">
              <a:solidFill>
                <a:srgbClr val="FF0000"/>
              </a:solidFill>
            </a:endParaRPr>
          </a:p>
        </p:txBody>
      </p:sp>
      <p:pic>
        <p:nvPicPr>
          <p:cNvPr id="20" name="Imagem 19" descr="Impedancia = Reatanci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396" y="1916832"/>
            <a:ext cx="4381500" cy="3744416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1" name="CaixaDeTexto 20"/>
          <p:cNvSpPr txBox="1"/>
          <p:nvPr/>
        </p:nvSpPr>
        <p:spPr>
          <a:xfrm>
            <a:off x="2711624" y="4077072"/>
            <a:ext cx="136815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 smtClean="0"/>
              <a:t>R= 0 (</a:t>
            </a:r>
            <a:r>
              <a:rPr lang="el-GR" sz="2000" b="1" dirty="0" smtClean="0"/>
              <a:t>Ω</a:t>
            </a:r>
            <a:r>
              <a:rPr lang="pt-BR" sz="2000" b="1" dirty="0" smtClean="0"/>
              <a:t>)</a:t>
            </a:r>
          </a:p>
        </p:txBody>
      </p:sp>
      <p:cxnSp>
        <p:nvCxnSpPr>
          <p:cNvPr id="22" name="Conector reto 21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m 23" descr="ETEC JS LOGO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4511824" y="130622"/>
            <a:ext cx="460851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Impedâncias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sp>
        <p:nvSpPr>
          <p:cNvPr id="14" name="Retângulo 13"/>
          <p:cNvSpPr/>
          <p:nvPr/>
        </p:nvSpPr>
        <p:spPr>
          <a:xfrm>
            <a:off x="595274" y="908721"/>
            <a:ext cx="7416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>
                <a:solidFill>
                  <a:srgbClr val="FF0000"/>
                </a:solidFill>
              </a:rPr>
              <a:t>3</a:t>
            </a:r>
            <a:r>
              <a:rPr lang="pt-BR" sz="2200" b="1" dirty="0" smtClean="0">
                <a:solidFill>
                  <a:srgbClr val="FF0000"/>
                </a:solidFill>
              </a:rPr>
              <a:t>. Definição de Impedância:</a:t>
            </a:r>
            <a:endParaRPr lang="pt-BR" sz="2200" dirty="0">
              <a:solidFill>
                <a:srgbClr val="FF0000"/>
              </a:solidFill>
            </a:endParaRPr>
          </a:p>
        </p:txBody>
      </p:sp>
      <p:cxnSp>
        <p:nvCxnSpPr>
          <p:cNvPr id="16" name="Conector reto 15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pic>
        <p:nvPicPr>
          <p:cNvPr id="19" name="Imagem 18" descr="Sem título 1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61414" y="1455934"/>
            <a:ext cx="9469172" cy="4277322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4511824" y="130622"/>
            <a:ext cx="460851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Impedâncias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sp>
        <p:nvSpPr>
          <p:cNvPr id="10" name="Retângulo 9"/>
          <p:cNvSpPr/>
          <p:nvPr/>
        </p:nvSpPr>
        <p:spPr>
          <a:xfrm>
            <a:off x="595274" y="908721"/>
            <a:ext cx="7416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 smtClean="0">
                <a:solidFill>
                  <a:srgbClr val="FF0000"/>
                </a:solidFill>
              </a:rPr>
              <a:t>5. Como podemos calcular a impedância?</a:t>
            </a:r>
            <a:endParaRPr lang="pt-BR" sz="2200" dirty="0">
              <a:solidFill>
                <a:srgbClr val="FF0000"/>
              </a:solidFill>
            </a:endParaRPr>
          </a:p>
        </p:txBody>
      </p:sp>
      <p:pic>
        <p:nvPicPr>
          <p:cNvPr id="12" name="Imagem 11" descr="Impedancia 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15480" y="1556791"/>
            <a:ext cx="8928992" cy="4386487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14" name="Conector reto 13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m 16" descr="ETEC JS LOGO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4511824" y="130622"/>
            <a:ext cx="460851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Impedâncias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760296" y="6492875"/>
            <a:ext cx="2844800" cy="365125"/>
          </a:xfrm>
        </p:spPr>
        <p:txBody>
          <a:bodyPr/>
          <a:lstStyle/>
          <a:p>
            <a:fld id="{C4109551-599B-4114-A955-BC03A1776CB4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sp>
        <p:nvSpPr>
          <p:cNvPr id="10" name="Retângulo 9"/>
          <p:cNvSpPr/>
          <p:nvPr/>
        </p:nvSpPr>
        <p:spPr>
          <a:xfrm>
            <a:off x="595274" y="908721"/>
            <a:ext cx="7416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>
                <a:solidFill>
                  <a:srgbClr val="FF0000"/>
                </a:solidFill>
              </a:rPr>
              <a:t>6</a:t>
            </a:r>
            <a:r>
              <a:rPr lang="pt-BR" sz="2200" b="1" dirty="0" smtClean="0">
                <a:solidFill>
                  <a:srgbClr val="FF0000"/>
                </a:solidFill>
              </a:rPr>
              <a:t>. Exemplo de cálculo de Impedância:</a:t>
            </a:r>
            <a:endParaRPr lang="pt-BR" sz="2200" dirty="0">
              <a:solidFill>
                <a:srgbClr val="FF0000"/>
              </a:solidFill>
            </a:endParaRPr>
          </a:p>
        </p:txBody>
      </p:sp>
      <p:pic>
        <p:nvPicPr>
          <p:cNvPr id="11" name="Imagem 10" descr="40197e042c410707cb9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1424" y="2143889"/>
            <a:ext cx="5328592" cy="2175198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2639616" y="4437112"/>
            <a:ext cx="136815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b="1" dirty="0" smtClean="0"/>
              <a:t>Z = R + jXeq</a:t>
            </a:r>
          </a:p>
        </p:txBody>
      </p:sp>
      <p:sp>
        <p:nvSpPr>
          <p:cNvPr id="36" name="Retângulo 35"/>
          <p:cNvSpPr/>
          <p:nvPr/>
        </p:nvSpPr>
        <p:spPr>
          <a:xfrm>
            <a:off x="623392" y="1341929"/>
            <a:ext cx="74168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 smtClean="0">
                <a:solidFill>
                  <a:srgbClr val="FF0000"/>
                </a:solidFill>
              </a:rPr>
              <a:t>6.1 Formato Retangular: </a:t>
            </a:r>
            <a:endParaRPr lang="pt-BR" sz="2000" dirty="0">
              <a:solidFill>
                <a:srgbClr val="FF0000"/>
              </a:solidFill>
            </a:endParaRPr>
          </a:p>
        </p:txBody>
      </p:sp>
      <p:sp>
        <p:nvSpPr>
          <p:cNvPr id="37" name="Retângulo 36"/>
          <p:cNvSpPr/>
          <p:nvPr/>
        </p:nvSpPr>
        <p:spPr>
          <a:xfrm>
            <a:off x="3431704" y="1916832"/>
            <a:ext cx="2664296" cy="12241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CaixaDeTexto 37"/>
          <p:cNvSpPr txBox="1"/>
          <p:nvPr/>
        </p:nvSpPr>
        <p:spPr>
          <a:xfrm>
            <a:off x="6744072" y="1988840"/>
            <a:ext cx="165618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pt-BR" b="1" dirty="0" smtClean="0"/>
              <a:t> </a:t>
            </a:r>
            <a:r>
              <a:rPr lang="pt-BR" dirty="0" err="1" smtClean="0"/>
              <a:t>Xeq</a:t>
            </a:r>
            <a:r>
              <a:rPr lang="pt-BR" dirty="0" smtClean="0"/>
              <a:t> = XL-XC</a:t>
            </a:r>
          </a:p>
          <a:p>
            <a:pPr algn="just"/>
            <a:r>
              <a:rPr lang="pt-BR" dirty="0" err="1" smtClean="0"/>
              <a:t>Xeq</a:t>
            </a:r>
            <a:r>
              <a:rPr lang="pt-BR" dirty="0" smtClean="0"/>
              <a:t> = 900-500</a:t>
            </a:r>
          </a:p>
        </p:txBody>
      </p:sp>
      <p:sp>
        <p:nvSpPr>
          <p:cNvPr id="39" name="CaixaDeTexto 38"/>
          <p:cNvSpPr txBox="1"/>
          <p:nvPr/>
        </p:nvSpPr>
        <p:spPr>
          <a:xfrm>
            <a:off x="6096000" y="5013176"/>
            <a:ext cx="2376264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 smtClean="0"/>
              <a:t>Z= 300 +j 400 (</a:t>
            </a:r>
            <a:r>
              <a:rPr lang="el-GR" sz="2400" b="1" dirty="0" smtClean="0"/>
              <a:t>Ω</a:t>
            </a:r>
            <a:r>
              <a:rPr lang="pt-BR" sz="2400" b="1" dirty="0" smtClean="0"/>
              <a:t>)</a:t>
            </a:r>
          </a:p>
        </p:txBody>
      </p:sp>
      <p:sp>
        <p:nvSpPr>
          <p:cNvPr id="42" name="CaixaDeTexto 41"/>
          <p:cNvSpPr txBox="1"/>
          <p:nvPr/>
        </p:nvSpPr>
        <p:spPr>
          <a:xfrm>
            <a:off x="6744072" y="2710661"/>
            <a:ext cx="151216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b="1" dirty="0" smtClean="0"/>
              <a:t> </a:t>
            </a:r>
            <a:r>
              <a:rPr lang="pt-BR" b="1" dirty="0" err="1" smtClean="0"/>
              <a:t>Xeq</a:t>
            </a:r>
            <a:r>
              <a:rPr lang="pt-BR" b="1" dirty="0" smtClean="0"/>
              <a:t> = 400 (</a:t>
            </a:r>
            <a:r>
              <a:rPr lang="el-GR" b="1" dirty="0" smtClean="0"/>
              <a:t>Ω</a:t>
            </a:r>
            <a:r>
              <a:rPr lang="pt-BR" b="1" dirty="0" smtClean="0"/>
              <a:t>)</a:t>
            </a:r>
          </a:p>
        </p:txBody>
      </p:sp>
      <p:pic>
        <p:nvPicPr>
          <p:cNvPr id="44" name="Imagem 43" descr="sorris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76320" y="3284984"/>
            <a:ext cx="2466975" cy="1514475"/>
          </a:xfrm>
          <a:prstGeom prst="rect">
            <a:avLst/>
          </a:prstGeom>
        </p:spPr>
      </p:pic>
      <p:cxnSp>
        <p:nvCxnSpPr>
          <p:cNvPr id="45" name="Conector reto 44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ítulo 1"/>
          <p:cNvSpPr txBox="1">
            <a:spLocks/>
          </p:cNvSpPr>
          <p:nvPr/>
        </p:nvSpPr>
        <p:spPr>
          <a:xfrm>
            <a:off x="4511824" y="130622"/>
            <a:ext cx="460851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Impedâncias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7" name="Imagem 46" descr="ETEC JS LOGO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760296" y="6492875"/>
            <a:ext cx="2844800" cy="365125"/>
          </a:xfrm>
        </p:spPr>
        <p:txBody>
          <a:bodyPr/>
          <a:lstStyle/>
          <a:p>
            <a:fld id="{C4109551-599B-4114-A955-BC03A1776CB4}" type="slidenum">
              <a:rPr lang="pt-BR" smtClean="0"/>
              <a:pPr/>
              <a:t>11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sp>
        <p:nvSpPr>
          <p:cNvPr id="10" name="Retângulo 9"/>
          <p:cNvSpPr/>
          <p:nvPr/>
        </p:nvSpPr>
        <p:spPr>
          <a:xfrm>
            <a:off x="595274" y="908721"/>
            <a:ext cx="7416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>
                <a:solidFill>
                  <a:srgbClr val="FF0000"/>
                </a:solidFill>
              </a:rPr>
              <a:t>6</a:t>
            </a:r>
            <a:r>
              <a:rPr lang="pt-BR" sz="2200" b="1" dirty="0" smtClean="0">
                <a:solidFill>
                  <a:srgbClr val="FF0000"/>
                </a:solidFill>
              </a:rPr>
              <a:t>. Exemplo de cálculo de Impedância:</a:t>
            </a:r>
            <a:endParaRPr lang="pt-BR" sz="2200" dirty="0">
              <a:solidFill>
                <a:srgbClr val="FF0000"/>
              </a:solidFill>
            </a:endParaRPr>
          </a:p>
        </p:txBody>
      </p:sp>
      <p:grpSp>
        <p:nvGrpSpPr>
          <p:cNvPr id="32" name="Grupo 31"/>
          <p:cNvGrpSpPr/>
          <p:nvPr/>
        </p:nvGrpSpPr>
        <p:grpSpPr>
          <a:xfrm>
            <a:off x="911424" y="1685850"/>
            <a:ext cx="9865096" cy="4551462"/>
            <a:chOff x="911424" y="1685850"/>
            <a:chExt cx="9865096" cy="4551462"/>
          </a:xfrm>
        </p:grpSpPr>
        <p:pic>
          <p:nvPicPr>
            <p:cNvPr id="11" name="Imagem 10" descr="40197e042c410707cb90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1424" y="1685850"/>
              <a:ext cx="5328592" cy="2175198"/>
            </a:xfrm>
            <a:prstGeom prst="rect">
              <a:avLst/>
            </a:prstGeom>
          </p:spPr>
        </p:pic>
        <p:sp>
          <p:nvSpPr>
            <p:cNvPr id="16" name="CaixaDeTexto 15"/>
            <p:cNvSpPr txBox="1"/>
            <p:nvPr/>
          </p:nvSpPr>
          <p:spPr>
            <a:xfrm>
              <a:off x="1343472" y="3851756"/>
              <a:ext cx="48245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dirty="0" smtClean="0"/>
                <a:t>Substituindo os respectivos valores de R, XL e XC, teremos:</a:t>
              </a:r>
            </a:p>
          </p:txBody>
        </p:sp>
        <p:sp>
          <p:nvSpPr>
            <p:cNvPr id="17" name="CaixaDeTexto 16"/>
            <p:cNvSpPr txBox="1"/>
            <p:nvPr/>
          </p:nvSpPr>
          <p:spPr>
            <a:xfrm>
              <a:off x="1415480" y="4499828"/>
              <a:ext cx="1296144" cy="3693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pt-BR" dirty="0" smtClean="0"/>
                <a:t>Z = 500 (</a:t>
              </a:r>
              <a:r>
                <a:rPr lang="el-GR" dirty="0" smtClean="0"/>
                <a:t>Ω</a:t>
              </a:r>
              <a:r>
                <a:rPr lang="pt-BR" dirty="0" smtClean="0"/>
                <a:t>)  </a:t>
              </a:r>
            </a:p>
          </p:txBody>
        </p:sp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15680" y="2780928"/>
              <a:ext cx="2520280" cy="4320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Imagem 20" descr="Sem título 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24192" y="2060848"/>
              <a:ext cx="2952328" cy="2664296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sp>
          <p:nvSpPr>
            <p:cNvPr id="22" name="CaixaDeTexto 21"/>
            <p:cNvSpPr txBox="1"/>
            <p:nvPr/>
          </p:nvSpPr>
          <p:spPr>
            <a:xfrm>
              <a:off x="9192344" y="3645024"/>
              <a:ext cx="504056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pt-BR" sz="1600" b="1" dirty="0" smtClean="0"/>
                <a:t>ɸ</a:t>
              </a:r>
            </a:p>
          </p:txBody>
        </p:sp>
        <p:sp>
          <p:nvSpPr>
            <p:cNvPr id="23" name="CaixaDeTexto 22"/>
            <p:cNvSpPr txBox="1"/>
            <p:nvPr/>
          </p:nvSpPr>
          <p:spPr>
            <a:xfrm>
              <a:off x="1343472" y="5085184"/>
              <a:ext cx="345638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pt-BR" dirty="0" smtClean="0"/>
                <a:t>ɸ = </a:t>
              </a:r>
              <a:r>
                <a:rPr lang="pt-BR" dirty="0" err="1" smtClean="0"/>
                <a:t>Arc</a:t>
              </a:r>
              <a:r>
                <a:rPr lang="pt-BR" dirty="0" smtClean="0"/>
                <a:t> </a:t>
              </a:r>
              <a:r>
                <a:rPr lang="pt-BR" dirty="0" err="1" smtClean="0"/>
                <a:t>tg</a:t>
              </a:r>
              <a:r>
                <a:rPr lang="pt-BR" dirty="0" smtClean="0"/>
                <a:t> (XL-XC)/R</a:t>
              </a:r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1343472" y="5445224"/>
              <a:ext cx="345638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pt-BR" dirty="0" smtClean="0"/>
                <a:t>ɸ = </a:t>
              </a:r>
              <a:r>
                <a:rPr lang="pt-BR" dirty="0" err="1" smtClean="0"/>
                <a:t>Arc</a:t>
              </a:r>
              <a:r>
                <a:rPr lang="pt-BR" dirty="0" smtClean="0"/>
                <a:t> </a:t>
              </a:r>
              <a:r>
                <a:rPr lang="pt-BR" dirty="0" err="1" smtClean="0"/>
                <a:t>tg</a:t>
              </a:r>
              <a:r>
                <a:rPr lang="pt-BR" dirty="0" smtClean="0"/>
                <a:t> (900-500</a:t>
              </a:r>
              <a:r>
                <a:rPr lang="pt-BR" dirty="0" smtClean="0"/>
                <a:t>)/300</a:t>
              </a:r>
              <a:endParaRPr lang="pt-BR" dirty="0" smtClean="0"/>
            </a:p>
          </p:txBody>
        </p:sp>
        <p:sp>
          <p:nvSpPr>
            <p:cNvPr id="25" name="CaixaDeTexto 24"/>
            <p:cNvSpPr txBox="1"/>
            <p:nvPr/>
          </p:nvSpPr>
          <p:spPr>
            <a:xfrm>
              <a:off x="1343472" y="5867980"/>
              <a:ext cx="936104" cy="3693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pt-BR" dirty="0" smtClean="0"/>
                <a:t>ɸ = </a:t>
              </a:r>
              <a:r>
                <a:rPr lang="pt-BR" dirty="0" smtClean="0"/>
                <a:t>53</a:t>
              </a:r>
              <a:r>
                <a:rPr lang="pt-BR" dirty="0" smtClean="0"/>
                <a:t>°</a:t>
              </a:r>
              <a:endParaRPr lang="pt-BR" dirty="0" smtClean="0"/>
            </a:p>
          </p:txBody>
        </p:sp>
        <p:sp>
          <p:nvSpPr>
            <p:cNvPr id="26" name="CaixaDeTexto 25"/>
            <p:cNvSpPr txBox="1"/>
            <p:nvPr/>
          </p:nvSpPr>
          <p:spPr>
            <a:xfrm>
              <a:off x="5087888" y="5301208"/>
              <a:ext cx="2160240" cy="40011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pt-BR" sz="2000" b="1" dirty="0" smtClean="0"/>
                <a:t>Z = 500  </a:t>
              </a:r>
              <a:r>
                <a:rPr lang="pt-BR" sz="2000" b="1" dirty="0" smtClean="0"/>
                <a:t>53</a:t>
              </a:r>
              <a:r>
                <a:rPr lang="pt-BR" sz="2000" b="1" dirty="0" smtClean="0"/>
                <a:t> </a:t>
              </a:r>
              <a:r>
                <a:rPr lang="pt-BR" sz="2000" b="1" dirty="0" smtClean="0"/>
                <a:t>°  ( </a:t>
              </a:r>
              <a:r>
                <a:rPr lang="el-GR" sz="2000" b="1" dirty="0" smtClean="0"/>
                <a:t>Ω</a:t>
              </a:r>
              <a:r>
                <a:rPr lang="pt-BR" sz="2000" b="1" dirty="0" smtClean="0"/>
                <a:t> ) </a:t>
              </a:r>
            </a:p>
          </p:txBody>
        </p:sp>
        <p:cxnSp>
          <p:nvCxnSpPr>
            <p:cNvPr id="28" name="Conector reto 27"/>
            <p:cNvCxnSpPr/>
            <p:nvPr/>
          </p:nvCxnSpPr>
          <p:spPr>
            <a:xfrm>
              <a:off x="5951984" y="5373216"/>
              <a:ext cx="0" cy="216024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Conector reto 29"/>
            <p:cNvCxnSpPr/>
            <p:nvPr/>
          </p:nvCxnSpPr>
          <p:spPr>
            <a:xfrm>
              <a:off x="5951984" y="5589240"/>
              <a:ext cx="3600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CaixaDeTexto 32"/>
            <p:cNvSpPr txBox="1"/>
            <p:nvPr/>
          </p:nvSpPr>
          <p:spPr>
            <a:xfrm>
              <a:off x="5087888" y="4859868"/>
              <a:ext cx="1944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dirty="0" smtClean="0"/>
                <a:t>Portanto teremos:</a:t>
              </a:r>
            </a:p>
          </p:txBody>
        </p:sp>
      </p:grpSp>
      <p:sp>
        <p:nvSpPr>
          <p:cNvPr id="27" name="Retângulo 26"/>
          <p:cNvSpPr/>
          <p:nvPr/>
        </p:nvSpPr>
        <p:spPr>
          <a:xfrm>
            <a:off x="623392" y="1341929"/>
            <a:ext cx="74168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 smtClean="0">
                <a:solidFill>
                  <a:srgbClr val="FF0000"/>
                </a:solidFill>
              </a:rPr>
              <a:t>6.2 Formato Polar: </a:t>
            </a:r>
            <a:endParaRPr lang="pt-BR" sz="2000" dirty="0">
              <a:solidFill>
                <a:srgbClr val="FF0000"/>
              </a:solidFill>
            </a:endParaRPr>
          </a:p>
        </p:txBody>
      </p:sp>
      <p:cxnSp>
        <p:nvCxnSpPr>
          <p:cNvPr id="29" name="Conector reto 28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Imagem 33" descr="ETEC JS LOGO.jp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sp>
        <p:nvSpPr>
          <p:cNvPr id="35" name="Título 1"/>
          <p:cNvSpPr txBox="1">
            <a:spLocks/>
          </p:cNvSpPr>
          <p:nvPr/>
        </p:nvSpPr>
        <p:spPr>
          <a:xfrm>
            <a:off x="4511824" y="130622"/>
            <a:ext cx="460851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Impedâncias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12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sp>
        <p:nvSpPr>
          <p:cNvPr id="10" name="Retângulo 9"/>
          <p:cNvSpPr/>
          <p:nvPr/>
        </p:nvSpPr>
        <p:spPr>
          <a:xfrm>
            <a:off x="595274" y="908721"/>
            <a:ext cx="7416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 smtClean="0">
                <a:solidFill>
                  <a:srgbClr val="FF0000"/>
                </a:solidFill>
              </a:rPr>
              <a:t>7. Considerações:</a:t>
            </a:r>
            <a:endParaRPr lang="pt-BR" sz="2200" dirty="0">
              <a:solidFill>
                <a:srgbClr val="FF0000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818896" y="1428736"/>
            <a:ext cx="103492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pt-BR" dirty="0" smtClean="0"/>
              <a:t>Quando tivermos circuitos compostos com resistores e capacitores (RC) ou circuitos compostos por resistores e indutores (RL) ou resistores, capacitores e indutores (RLC), teremos um conceito de impedância, cujo modulo resultante será função direta resistência elétrica e da frequência do circuito.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pt-BR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dirty="0" smtClean="0"/>
              <a:t>Impedâncias existem somente em corrente alternada, pois em corrente continua não podemos falar em reatâncias capacitivas ou indutivas.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pt-BR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dirty="0" smtClean="0"/>
              <a:t>A combinação de circuitos envolvendo RC, RL ou RLC, serão objetos de estudos das próximas aulas.</a:t>
            </a:r>
          </a:p>
        </p:txBody>
      </p:sp>
      <p:pic>
        <p:nvPicPr>
          <p:cNvPr id="15" name="Imagem 14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83832" y="3861048"/>
            <a:ext cx="3246262" cy="2160240"/>
          </a:xfrm>
          <a:prstGeom prst="rect">
            <a:avLst/>
          </a:prstGeom>
        </p:spPr>
      </p:pic>
      <p:cxnSp>
        <p:nvCxnSpPr>
          <p:cNvPr id="16" name="Conector reto 15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ETEC JS LOGO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sp>
        <p:nvSpPr>
          <p:cNvPr id="12" name="Título 1"/>
          <p:cNvSpPr txBox="1">
            <a:spLocks/>
          </p:cNvSpPr>
          <p:nvPr/>
        </p:nvSpPr>
        <p:spPr>
          <a:xfrm>
            <a:off x="4511824" y="130622"/>
            <a:ext cx="460851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Impedâncias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452398" y="404664"/>
            <a:ext cx="11215766" cy="6048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57852" y="4365104"/>
            <a:ext cx="7416824" cy="704148"/>
          </a:xfrm>
        </p:spPr>
        <p:txBody>
          <a:bodyPr>
            <a:normAutofit fontScale="90000"/>
          </a:bodyPr>
          <a:lstStyle/>
          <a:p>
            <a:r>
              <a:rPr lang="pt-BR" sz="6000" b="1" dirty="0" smtClean="0">
                <a:solidFill>
                  <a:srgbClr val="FF0000"/>
                </a:solidFill>
              </a:rPr>
              <a:t>Impedâncias em C.A</a:t>
            </a:r>
            <a:endParaRPr lang="pt-BR" sz="6000" b="1" dirty="0">
              <a:solidFill>
                <a:srgbClr val="FF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453958" y="5715016"/>
            <a:ext cx="3082202" cy="536878"/>
          </a:xfrm>
        </p:spPr>
        <p:txBody>
          <a:bodyPr>
            <a:normAutofit/>
          </a:bodyPr>
          <a:lstStyle/>
          <a:p>
            <a:r>
              <a:rPr lang="en-US" sz="2000" b="1" i="1" dirty="0">
                <a:solidFill>
                  <a:srgbClr val="FF0000"/>
                </a:solidFill>
              </a:rPr>
              <a:t>Prof. Eng. </a:t>
            </a:r>
            <a:r>
              <a:rPr lang="en-US" sz="2000" b="1" i="1" dirty="0" err="1">
                <a:solidFill>
                  <a:srgbClr val="FF0000"/>
                </a:solidFill>
              </a:rPr>
              <a:t>Edson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Simioni</a:t>
            </a:r>
            <a:endParaRPr lang="en-US" sz="2000" b="1" i="1" dirty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13</a:t>
            </a:fld>
            <a:endParaRPr lang="pt-BR"/>
          </a:p>
        </p:txBody>
      </p:sp>
      <p:pic>
        <p:nvPicPr>
          <p:cNvPr id="10" name="Imagem 9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3938" y="620688"/>
            <a:ext cx="3240360" cy="936104"/>
          </a:xfrm>
          <a:prstGeom prst="rect">
            <a:avLst/>
          </a:prstGeom>
        </p:spPr>
      </p:pic>
      <p:pic>
        <p:nvPicPr>
          <p:cNvPr id="7" name="Imagem 6" descr="Resistor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588" y="2000240"/>
            <a:ext cx="2357454" cy="2189064"/>
          </a:xfrm>
          <a:prstGeom prst="rect">
            <a:avLst/>
          </a:prstGeom>
        </p:spPr>
      </p:pic>
      <p:pic>
        <p:nvPicPr>
          <p:cNvPr id="12" name="Imagem 11" descr="Capacitores 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95736" y="2071678"/>
            <a:ext cx="2713262" cy="1428760"/>
          </a:xfrm>
          <a:prstGeom prst="rect">
            <a:avLst/>
          </a:prstGeom>
        </p:spPr>
      </p:pic>
      <p:pic>
        <p:nvPicPr>
          <p:cNvPr id="13" name="Imagem 12" descr="Indutore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24760" y="2143116"/>
            <a:ext cx="2643206" cy="1837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4213</TotalTime>
  <Words>519</Words>
  <Application>Microsoft Office PowerPoint</Application>
  <PresentationFormat>Personalizar</PresentationFormat>
  <Paragraphs>79</Paragraphs>
  <Slides>13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Tema do Office</vt:lpstr>
      <vt:lpstr>Impedâncias em C.A.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Impedâncias em C.A</vt:lpstr>
    </vt:vector>
  </TitlesOfParts>
  <Company>LDPC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PRUMADAS ELÉTRICAS</dc:title>
  <dc:creator>Leonardo Dal Picolo Cadurin</dc:creator>
  <cp:lastModifiedBy>Simioni</cp:lastModifiedBy>
  <cp:revision>572</cp:revision>
  <dcterms:created xsi:type="dcterms:W3CDTF">2012-08-09T01:11:47Z</dcterms:created>
  <dcterms:modified xsi:type="dcterms:W3CDTF">2020-05-29T21:52:02Z</dcterms:modified>
</cp:coreProperties>
</file>